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84" r:id="rId2"/>
    <p:sldId id="261" r:id="rId3"/>
    <p:sldId id="276" r:id="rId4"/>
    <p:sldId id="282" r:id="rId5"/>
    <p:sldId id="278" r:id="rId6"/>
    <p:sldId id="277" r:id="rId7"/>
    <p:sldId id="279" r:id="rId8"/>
    <p:sldId id="280" r:id="rId9"/>
    <p:sldId id="281" r:id="rId10"/>
    <p:sldId id="283" r:id="rId11"/>
    <p:sldId id="286" r:id="rId12"/>
    <p:sldId id="28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9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36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29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5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08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7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2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12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6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5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B8AB7-0F4D-4B78-9B24-5F61BFBD4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Е.Г. </a:t>
            </a:r>
            <a:r>
              <a:rPr lang="ru-RU" dirty="0" err="1"/>
              <a:t>Елина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11630-C45C-46F9-8C30-9D6CF8EDD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Подходы к разработке ФГОС-4 с точки зрения двух ФУМО: проблемы согласования ОПК по УГСН "Язык, общественные коммуникации, медиа и журналистика"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74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6D0749-551A-42CD-8050-0A16FB30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Предложения по ОППП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0F5ADF-BC32-4D31-9119-623B904F4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Видеоблогинг</a:t>
            </a:r>
            <a:r>
              <a:rPr lang="ru-RU" dirty="0"/>
              <a:t> в профессиональной сфере</a:t>
            </a:r>
          </a:p>
          <a:p>
            <a:r>
              <a:rPr lang="ru-RU" dirty="0"/>
              <a:t>Искусственный интеллект и современные видеоформаты</a:t>
            </a:r>
          </a:p>
          <a:p>
            <a:r>
              <a:rPr lang="ru-RU" dirty="0"/>
              <a:t>Операторское мастерство</a:t>
            </a:r>
          </a:p>
          <a:p>
            <a:r>
              <a:rPr lang="ru-RU" dirty="0"/>
              <a:t>Деловая коммуникация: навыки публичных выступлений</a:t>
            </a:r>
          </a:p>
          <a:p>
            <a:r>
              <a:rPr lang="ru-RU" dirty="0"/>
              <a:t>Режиссер монтажа телевидения. Теория и практика</a:t>
            </a:r>
          </a:p>
        </p:txBody>
      </p:sp>
    </p:spTree>
    <p:extLst>
      <p:ext uri="{BB962C8B-B14F-4D97-AF65-F5344CB8AC3E}">
        <p14:creationId xmlns:p14="http://schemas.microsoft.com/office/powerpoint/2010/main" val="1645243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7D6AE-5524-46EC-8DC7-9ABA6142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Направление </a:t>
            </a:r>
            <a:r>
              <a:rPr lang="ru-RU" dirty="0" err="1"/>
              <a:t>подготовки+профиль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05CDC6-7DE3-42A4-9BE7-D609D5BA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Отечественная филология + Производство печатной и электронной продукции</a:t>
            </a:r>
          </a:p>
          <a:p>
            <a:r>
              <a:rPr lang="ru-RU" dirty="0"/>
              <a:t>Отечественная филология + Рекламное дело</a:t>
            </a:r>
          </a:p>
          <a:p>
            <a:r>
              <a:rPr lang="ru-RU" dirty="0"/>
              <a:t>Отечественная филология + Операторское мастерство</a:t>
            </a:r>
          </a:p>
          <a:p>
            <a:r>
              <a:rPr lang="ru-RU" dirty="0"/>
              <a:t> Отечественная филология  + Коммуникационный менеджмент</a:t>
            </a:r>
          </a:p>
          <a:p>
            <a:r>
              <a:rPr lang="ru-RU" dirty="0"/>
              <a:t>Отечественная филология + Корреспондент средств массовой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1302430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E13D6-A5DC-4278-BB1A-925B4F2F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41914"/>
            <a:ext cx="8784976" cy="1414878"/>
          </a:xfrm>
        </p:spPr>
        <p:txBody>
          <a:bodyPr>
            <a:noAutofit/>
          </a:bodyPr>
          <a:lstStyle/>
          <a:p>
            <a:r>
              <a:rPr lang="ru-RU" sz="2000" dirty="0"/>
              <a:t>Схема освоения образовательных программ для получения одной или более квалификаций студентами, обучающимися по УГСН «Язык, общественные коммуникации, медиа и журналистика»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4BA6CAA-1719-4D6D-B63B-39ED1A132B64}"/>
              </a:ext>
            </a:extLst>
          </p:cNvPr>
          <p:cNvGrpSpPr/>
          <p:nvPr/>
        </p:nvGrpSpPr>
        <p:grpSpPr>
          <a:xfrm>
            <a:off x="395982" y="1609030"/>
            <a:ext cx="8352035" cy="4965694"/>
            <a:chOff x="-84675" y="81730"/>
            <a:chExt cx="8533350" cy="5633270"/>
          </a:xfrm>
        </p:grpSpPr>
        <p:sp>
          <p:nvSpPr>
            <p:cNvPr id="5" name="Блок-схема: процесс 4">
              <a:extLst>
                <a:ext uri="{FF2B5EF4-FFF2-40B4-BE49-F238E27FC236}">
                  <a16:creationId xmlns:a16="http://schemas.microsoft.com/office/drawing/2014/main" id="{92BB71E5-A5DE-43EE-A712-4E3CA373A4EB}"/>
                </a:ext>
              </a:extLst>
            </p:cNvPr>
            <p:cNvSpPr/>
            <p:nvPr/>
          </p:nvSpPr>
          <p:spPr>
            <a:xfrm>
              <a:off x="1312723" y="81730"/>
              <a:ext cx="5517842" cy="63567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1-2 семестры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 (общие для УГСН)</a:t>
              </a:r>
            </a:p>
          </p:txBody>
        </p:sp>
        <p:sp>
          <p:nvSpPr>
            <p:cNvPr id="6" name="Блок-схема: процесс 5">
              <a:extLst>
                <a:ext uri="{FF2B5EF4-FFF2-40B4-BE49-F238E27FC236}">
                  <a16:creationId xmlns:a16="http://schemas.microsoft.com/office/drawing/2014/main" id="{4ED1B8B1-1B51-4C78-B4AB-3BA84EC6BD8B}"/>
                </a:ext>
              </a:extLst>
            </p:cNvPr>
            <p:cNvSpPr/>
            <p:nvPr/>
          </p:nvSpPr>
          <p:spPr>
            <a:xfrm>
              <a:off x="1312723" y="910130"/>
              <a:ext cx="5613002" cy="9143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 семестр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 (общие для УГСН и связанные с направлением подготовки). Выбор индивидуальной образовательной траектории (ИОТ) </a:t>
              </a:r>
            </a:p>
          </p:txBody>
        </p:sp>
        <p:cxnSp>
          <p:nvCxnSpPr>
            <p:cNvPr id="7" name="Прямая со стрелкой 6">
              <a:extLst>
                <a:ext uri="{FF2B5EF4-FFF2-40B4-BE49-F238E27FC236}">
                  <a16:creationId xmlns:a16="http://schemas.microsoft.com/office/drawing/2014/main" id="{ACBAE914-BF54-4B9A-BDC0-B9DA2C457732}"/>
                </a:ext>
              </a:extLst>
            </p:cNvPr>
            <p:cNvCxnSpPr/>
            <p:nvPr/>
          </p:nvCxnSpPr>
          <p:spPr>
            <a:xfrm flipH="1">
              <a:off x="4219575" y="2886075"/>
              <a:ext cx="5615" cy="9315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E34F4B9F-07DE-4FB9-A50F-BD41C1EC1D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69149" y="1480209"/>
              <a:ext cx="619207" cy="747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процесс 8">
              <a:extLst>
                <a:ext uri="{FF2B5EF4-FFF2-40B4-BE49-F238E27FC236}">
                  <a16:creationId xmlns:a16="http://schemas.microsoft.com/office/drawing/2014/main" id="{BF9D84CE-707E-4689-9E99-58670F78B5CD}"/>
                </a:ext>
              </a:extLst>
            </p:cNvPr>
            <p:cNvSpPr/>
            <p:nvPr/>
          </p:nvSpPr>
          <p:spPr>
            <a:xfrm>
              <a:off x="-84675" y="2115781"/>
              <a:ext cx="2446875" cy="335982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Для студентов, получающих 1 квалификацию в соответствии с образовательным направлением (профилем)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4-8 семестры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УК+ОПК, связанные с направлением подготовки, + ПК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В дипломе 1 квалификация</a:t>
              </a:r>
            </a:p>
          </p:txBody>
        </p:sp>
        <p:sp>
          <p:nvSpPr>
            <p:cNvPr id="10" name="Блок-схема: альтернативный процесс 9">
              <a:extLst>
                <a:ext uri="{FF2B5EF4-FFF2-40B4-BE49-F238E27FC236}">
                  <a16:creationId xmlns:a16="http://schemas.microsoft.com/office/drawing/2014/main" id="{9B328E63-1FAA-47AC-83FD-5E38DB60427F}"/>
                </a:ext>
              </a:extLst>
            </p:cNvPr>
            <p:cNvSpPr/>
            <p:nvPr/>
          </p:nvSpPr>
          <p:spPr>
            <a:xfrm>
              <a:off x="3013909" y="2115781"/>
              <a:ext cx="2500016" cy="3599219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Для студентов, получающих 2 квалификации (2 образовательных направления или направление + профиль)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4-8 семестры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УК+ОПК+ПК, соответствующие двум направлениям подготовки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В дипломе 2 квалификации</a:t>
              </a:r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EDBFFAF6-CD73-4B0F-AC74-FD99744E9856}"/>
                </a:ext>
              </a:extLst>
            </p:cNvPr>
            <p:cNvCxnSpPr>
              <a:cxnSpLocks/>
            </p:cNvCxnSpPr>
            <p:nvPr/>
          </p:nvCxnSpPr>
          <p:spPr>
            <a:xfrm>
              <a:off x="5639479" y="1791782"/>
              <a:ext cx="430462" cy="323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Блок-схема: процесс 11">
              <a:extLst>
                <a:ext uri="{FF2B5EF4-FFF2-40B4-BE49-F238E27FC236}">
                  <a16:creationId xmlns:a16="http://schemas.microsoft.com/office/drawing/2014/main" id="{51BD13D4-56D9-46A9-9523-2F73BEE5E357}"/>
                </a:ext>
              </a:extLst>
            </p:cNvPr>
            <p:cNvSpPr/>
            <p:nvPr/>
          </p:nvSpPr>
          <p:spPr>
            <a:xfrm>
              <a:off x="6021281" y="2079456"/>
              <a:ext cx="2427394" cy="337798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Для студентов, получающих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 квалификацию по ООП и дополнительную квалификацию по программе профессиональной переподготовки в период обучения: 4-8 семестры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УК+ОПК+ПК (по направлению подготовки) + не менее 7 </a:t>
              </a:r>
              <a:r>
                <a:rPr lang="ru-RU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з.е</a:t>
              </a: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. по доп. Программе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В дипломе 2 квалификации</a:t>
              </a:r>
            </a:p>
          </p:txBody>
        </p:sp>
        <p:cxnSp>
          <p:nvCxnSpPr>
            <p:cNvPr id="14" name="Прямая со стрелкой 13">
              <a:extLst>
                <a:ext uri="{FF2B5EF4-FFF2-40B4-BE49-F238E27FC236}">
                  <a16:creationId xmlns:a16="http://schemas.microsoft.com/office/drawing/2014/main" id="{E9207CCB-9E8B-469A-B733-0D762806D6EB}"/>
                </a:ext>
              </a:extLst>
            </p:cNvPr>
            <p:cNvCxnSpPr>
              <a:cxnSpLocks/>
            </p:cNvCxnSpPr>
            <p:nvPr/>
          </p:nvCxnSpPr>
          <p:spPr>
            <a:xfrm>
              <a:off x="4219575" y="1791782"/>
              <a:ext cx="0" cy="2912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A8D5A385-CCC5-48C2-8223-1FDD8489270F}"/>
                </a:ext>
              </a:extLst>
            </p:cNvPr>
            <p:cNvCxnSpPr>
              <a:cxnSpLocks/>
            </p:cNvCxnSpPr>
            <p:nvPr/>
          </p:nvCxnSpPr>
          <p:spPr>
            <a:xfrm>
              <a:off x="4174223" y="618878"/>
              <a:ext cx="0" cy="2912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682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116632"/>
            <a:ext cx="8363272" cy="6600230"/>
          </a:xfrm>
        </p:spPr>
        <p:txBody>
          <a:bodyPr>
            <a:normAutofit/>
          </a:bodyPr>
          <a:lstStyle/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495465"/>
              </p:ext>
            </p:extLst>
          </p:nvPr>
        </p:nvGraphicFramePr>
        <p:xfrm>
          <a:off x="380518" y="1032224"/>
          <a:ext cx="8229600" cy="742818"/>
        </p:xfrm>
        <a:graphic>
          <a:graphicData uri="http://schemas.openxmlformats.org/drawingml/2006/table">
            <a:tbl>
              <a:tblPr firstRow="1" firstCol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175876067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2691331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ГУМАНИТАРНЫЕ НАУКИ И ЯЗЫКИ</a:t>
                      </a:r>
                      <a:endParaRPr lang="ru-RU" sz="18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831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ЯЗЫК, ОБЩЕСТВЕННЫЕ КОММУНИКАЦИИ, МЕДИА И ЖУРНАЛИСТИКА</a:t>
                      </a:r>
                      <a:endParaRPr lang="ru-RU" sz="11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7679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551803"/>
              </p:ext>
            </p:extLst>
          </p:nvPr>
        </p:nvGraphicFramePr>
        <p:xfrm>
          <a:off x="400708" y="2011578"/>
          <a:ext cx="8229600" cy="4676362"/>
        </p:xfrm>
        <a:graphic>
          <a:graphicData uri="http://schemas.openxmlformats.org/drawingml/2006/table">
            <a:tbl>
              <a:tblPr firstRow="1" firstCol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6685077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11381477"/>
                    </a:ext>
                  </a:extLst>
                </a:gridCol>
              </a:tblGrid>
              <a:tr h="4209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НАПРАВЛЕНИЕ ПОДГОТОВКИ / СПЕЦИАЛЬНОСТЬ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КВАЛИФИКАЦИЯ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744312"/>
                  </a:ext>
                </a:extLst>
              </a:tr>
              <a:tr h="6967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 Языкознание и литературоведение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филологии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лингвистики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343896"/>
                  </a:ext>
                </a:extLst>
              </a:tr>
              <a:tr h="636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Интеллектуальные системы </a:t>
                      </a:r>
                    </a:p>
                    <a:p>
                      <a:pPr marL="263525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гуманитарной среде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интеллектуальных систем в гуманитарной сфере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418916"/>
                  </a:ext>
                </a:extLst>
              </a:tr>
              <a:tr h="563530">
                <a:tc>
                  <a:txBody>
                    <a:bodyPr/>
                    <a:lstStyle/>
                    <a:p>
                      <a:pPr marL="263525" marR="0" lvl="0" indent="-26352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Фундаментальная и прикладная лингвистика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фундаментальной и прикладной лингвистики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934429"/>
                  </a:ext>
                </a:extLst>
              </a:tr>
              <a:tr h="1705339">
                <a:tc>
                  <a:txBody>
                    <a:bodyPr/>
                    <a:lstStyle/>
                    <a:p>
                      <a:pPr marL="263525" indent="-2635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Общественные коммуникации, медиа и журналистика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рекламы и связей с общественностью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журналистики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телевидения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издательского дела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медиакоммуникаций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895304"/>
                  </a:ext>
                </a:extLst>
              </a:tr>
              <a:tr h="445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 Перевод и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переводоведение</a:t>
                      </a:r>
                      <a:endParaRPr lang="ru-RU" sz="1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Специалист. Лингвист-переводчик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15047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4190" y="94609"/>
            <a:ext cx="8095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специальностей и направлений подготовки ВО </a:t>
            </a:r>
          </a:p>
        </p:txBody>
      </p:sp>
    </p:spTree>
    <p:extLst>
      <p:ext uri="{BB962C8B-B14F-4D97-AF65-F5344CB8AC3E}">
        <p14:creationId xmlns:p14="http://schemas.microsoft.com/office/powerpoint/2010/main" val="279633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697144" cy="66832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ООП с учетом возможности получения двух или нескольких квалификаций (ФЗ 144)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872" y="1988840"/>
            <a:ext cx="8363272" cy="4608512"/>
          </a:xfrm>
        </p:spPr>
        <p:txBody>
          <a:bodyPr>
            <a:normAutofit/>
          </a:bodyPr>
          <a:lstStyle/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187682"/>
            <a:ext cx="7993285" cy="46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60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3F9F2-4932-4725-B037-D6B67686B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Общие компетенции по УГСН</a:t>
            </a:r>
            <a:br>
              <a:rPr lang="ru-RU" sz="2400" dirty="0"/>
            </a:br>
            <a:r>
              <a:rPr lang="ru-RU" sz="2400" b="1" dirty="0"/>
              <a:t>«Язык, общественные коммуникации, медиа и журналистика»</a:t>
            </a:r>
            <a:endParaRPr lang="ru-RU" sz="24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9DB4333F-E27E-4F8D-BFA7-5C40036757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3160" y="2307208"/>
          <a:ext cx="6837680" cy="3608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7680">
                  <a:extLst>
                    <a:ext uri="{9D8B030D-6E8A-4147-A177-3AD203B41FA5}">
                      <a16:colId xmlns:a16="http://schemas.microsoft.com/office/drawing/2014/main" val="42721055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К-1 Способен использовать в профессиональной деятельности базовые представления об основных концепциях гуманитарных наук, наук о языке и коммуникации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9337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К-2 Способен применять русский, иностранный и изучаемый язык (языки) в профессиональной деятельности, владеть различными типами устной и письменной коммуникации, речевой культурой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575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К-3 Способен использовать информационно-коммуникационные технологии с целью сбора, анализа, проверки и распространения информации в сфере профессиональной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681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К-4 Способен владеть основами культуры чтения и медиаграмотности, воспринимать и интерпретировать различные типы текстов, в том числе художественные и медиатексты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0617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К-5 Способен создавать и редактировать различные типы текстов, включая </a:t>
                      </a:r>
                      <a:r>
                        <a:rPr lang="ru-RU" sz="1400" dirty="0" err="1">
                          <a:effectLst/>
                        </a:rPr>
                        <a:t>медиатексты</a:t>
                      </a:r>
                      <a:r>
                        <a:rPr lang="ru-RU" sz="1400" dirty="0">
                          <a:effectLst/>
                        </a:rPr>
                        <a:t>, с учетом специфики профессиональной деятельности и этических принципов различных видов коммуникации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2552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50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DCC51-C045-456F-B5EC-907525F15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386AED-8521-4061-A12D-1DB0527E1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1</a:t>
            </a:r>
            <a:r>
              <a:rPr lang="ru-RU" sz="2000" dirty="0"/>
              <a:t>. Отсутствие нормативных документов</a:t>
            </a:r>
          </a:p>
          <a:p>
            <a:pPr marL="0" indent="0">
              <a:buNone/>
            </a:pPr>
            <a:r>
              <a:rPr lang="ru-RU" sz="2000" dirty="0"/>
              <a:t>2. Отсутствие ответов на вопросы:</a:t>
            </a:r>
          </a:p>
          <a:p>
            <a:r>
              <a:rPr lang="ru-RU" sz="2000" dirty="0"/>
              <a:t>можно ли квалификацию бакалавра сочетать с квалификацией специалиста?</a:t>
            </a:r>
          </a:p>
          <a:p>
            <a:r>
              <a:rPr lang="ru-RU" sz="2000" dirty="0"/>
              <a:t>как быть с направлениями подготовки, требующими непрерывного погружения в предмет (иностранный язык) и больших объемов данного предмета уже в период общей подготовки по УГСН в 1-3 семестрах)?</a:t>
            </a:r>
          </a:p>
          <a:p>
            <a:r>
              <a:rPr lang="ru-RU" sz="2000" dirty="0"/>
              <a:t>насколько произвольна таблица сочетаемости квалификаций? </a:t>
            </a:r>
          </a:p>
        </p:txBody>
      </p:sp>
    </p:spTree>
    <p:extLst>
      <p:ext uri="{BB962C8B-B14F-4D97-AF65-F5344CB8AC3E}">
        <p14:creationId xmlns:p14="http://schemas.microsoft.com/office/powerpoint/2010/main" val="27529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E13D6-A5DC-4278-BB1A-925B4F2F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41914"/>
            <a:ext cx="8784976" cy="1414878"/>
          </a:xfrm>
        </p:spPr>
        <p:txBody>
          <a:bodyPr>
            <a:noAutofit/>
          </a:bodyPr>
          <a:lstStyle/>
          <a:p>
            <a:r>
              <a:rPr lang="ru-RU" sz="2000" dirty="0"/>
              <a:t>Схема освоения образовательных программ для получения одной или более квалификаций студентами, обучающимися по УГСН «Язык, общественные коммуникации, медиа и журналистика»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4BA6CAA-1719-4D6D-B63B-39ED1A132B64}"/>
              </a:ext>
            </a:extLst>
          </p:cNvPr>
          <p:cNvGrpSpPr/>
          <p:nvPr/>
        </p:nvGrpSpPr>
        <p:grpSpPr>
          <a:xfrm>
            <a:off x="395982" y="1609030"/>
            <a:ext cx="8352035" cy="4965694"/>
            <a:chOff x="-84675" y="81730"/>
            <a:chExt cx="8533350" cy="5633270"/>
          </a:xfrm>
        </p:grpSpPr>
        <p:sp>
          <p:nvSpPr>
            <p:cNvPr id="5" name="Блок-схема: процесс 4">
              <a:extLst>
                <a:ext uri="{FF2B5EF4-FFF2-40B4-BE49-F238E27FC236}">
                  <a16:creationId xmlns:a16="http://schemas.microsoft.com/office/drawing/2014/main" id="{92BB71E5-A5DE-43EE-A712-4E3CA373A4EB}"/>
                </a:ext>
              </a:extLst>
            </p:cNvPr>
            <p:cNvSpPr/>
            <p:nvPr/>
          </p:nvSpPr>
          <p:spPr>
            <a:xfrm>
              <a:off x="1312723" y="81730"/>
              <a:ext cx="5517842" cy="63567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1-2 семестры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 (общие для УГСН)</a:t>
              </a:r>
            </a:p>
          </p:txBody>
        </p:sp>
        <p:sp>
          <p:nvSpPr>
            <p:cNvPr id="6" name="Блок-схема: процесс 5">
              <a:extLst>
                <a:ext uri="{FF2B5EF4-FFF2-40B4-BE49-F238E27FC236}">
                  <a16:creationId xmlns:a16="http://schemas.microsoft.com/office/drawing/2014/main" id="{4ED1B8B1-1B51-4C78-B4AB-3BA84EC6BD8B}"/>
                </a:ext>
              </a:extLst>
            </p:cNvPr>
            <p:cNvSpPr/>
            <p:nvPr/>
          </p:nvSpPr>
          <p:spPr>
            <a:xfrm>
              <a:off x="1312723" y="910130"/>
              <a:ext cx="5613002" cy="9143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 семестр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 (общие для УГСН и связанные с направлением подготовки). Выбор индивидуальной образовательной траектории (ИОТ) </a:t>
              </a:r>
            </a:p>
          </p:txBody>
        </p:sp>
        <p:cxnSp>
          <p:nvCxnSpPr>
            <p:cNvPr id="7" name="Прямая со стрелкой 6">
              <a:extLst>
                <a:ext uri="{FF2B5EF4-FFF2-40B4-BE49-F238E27FC236}">
                  <a16:creationId xmlns:a16="http://schemas.microsoft.com/office/drawing/2014/main" id="{ACBAE914-BF54-4B9A-BDC0-B9DA2C457732}"/>
                </a:ext>
              </a:extLst>
            </p:cNvPr>
            <p:cNvCxnSpPr/>
            <p:nvPr/>
          </p:nvCxnSpPr>
          <p:spPr>
            <a:xfrm flipH="1">
              <a:off x="4219575" y="2886075"/>
              <a:ext cx="5615" cy="9315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E34F4B9F-07DE-4FB9-A50F-BD41C1EC1D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69149" y="1480209"/>
              <a:ext cx="619207" cy="747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процесс 8">
              <a:extLst>
                <a:ext uri="{FF2B5EF4-FFF2-40B4-BE49-F238E27FC236}">
                  <a16:creationId xmlns:a16="http://schemas.microsoft.com/office/drawing/2014/main" id="{BF9D84CE-707E-4689-9E99-58670F78B5CD}"/>
                </a:ext>
              </a:extLst>
            </p:cNvPr>
            <p:cNvSpPr/>
            <p:nvPr/>
          </p:nvSpPr>
          <p:spPr>
            <a:xfrm>
              <a:off x="-84675" y="2115781"/>
              <a:ext cx="2446875" cy="335982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Для студентов, получающих 1 квалификацию в соответствии с образовательным направлением (профилем)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4-8 семестры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УК+ОПК, связанные с направлением подготовки, + ПК</a:t>
              </a:r>
            </a:p>
            <a:p>
              <a:pPr algn="ctr">
                <a:lnSpc>
                  <a:spcPct val="107000"/>
                </a:lnSpc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В дипломе 1 квалификация</a:t>
              </a:r>
            </a:p>
          </p:txBody>
        </p:sp>
        <p:sp>
          <p:nvSpPr>
            <p:cNvPr id="10" name="Блок-схема: альтернативный процесс 9">
              <a:extLst>
                <a:ext uri="{FF2B5EF4-FFF2-40B4-BE49-F238E27FC236}">
                  <a16:creationId xmlns:a16="http://schemas.microsoft.com/office/drawing/2014/main" id="{9B328E63-1FAA-47AC-83FD-5E38DB60427F}"/>
                </a:ext>
              </a:extLst>
            </p:cNvPr>
            <p:cNvSpPr/>
            <p:nvPr/>
          </p:nvSpPr>
          <p:spPr>
            <a:xfrm>
              <a:off x="3013909" y="2115781"/>
              <a:ext cx="2500016" cy="3599219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Для студентов, получающих 2 квалификации (2 образовательных направления или </a:t>
              </a:r>
              <a:r>
                <a:rPr lang="ru-RU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направление+профиль</a:t>
              </a: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4-8 семестры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УК+ОПК+ПК, соответствующие двум направлениям подготовки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В дипломе 2 квалификации</a:t>
              </a:r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EDBFFAF6-CD73-4B0F-AC74-FD99744E9856}"/>
                </a:ext>
              </a:extLst>
            </p:cNvPr>
            <p:cNvCxnSpPr>
              <a:cxnSpLocks/>
            </p:cNvCxnSpPr>
            <p:nvPr/>
          </p:nvCxnSpPr>
          <p:spPr>
            <a:xfrm>
              <a:off x="5639479" y="1791782"/>
              <a:ext cx="430462" cy="323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Блок-схема: процесс 11">
              <a:extLst>
                <a:ext uri="{FF2B5EF4-FFF2-40B4-BE49-F238E27FC236}">
                  <a16:creationId xmlns:a16="http://schemas.microsoft.com/office/drawing/2014/main" id="{51BD13D4-56D9-46A9-9523-2F73BEE5E357}"/>
                </a:ext>
              </a:extLst>
            </p:cNvPr>
            <p:cNvSpPr/>
            <p:nvPr/>
          </p:nvSpPr>
          <p:spPr>
            <a:xfrm>
              <a:off x="6021281" y="2079456"/>
              <a:ext cx="2427394" cy="3377983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Для студентов, получающих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 квалификацию по ООП и дополнительную квалификацию по программе профессиональной переподготовки в период обучения: 4-8 семестры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УК+ОПК+ПК (по направлению подготовки) + не менее 7 </a:t>
              </a:r>
              <a:r>
                <a:rPr lang="ru-RU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з.е</a:t>
              </a: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. по доп. Программе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В дипломе 2 квалификации</a:t>
              </a:r>
            </a:p>
          </p:txBody>
        </p:sp>
        <p:cxnSp>
          <p:nvCxnSpPr>
            <p:cNvPr id="14" name="Прямая со стрелкой 13">
              <a:extLst>
                <a:ext uri="{FF2B5EF4-FFF2-40B4-BE49-F238E27FC236}">
                  <a16:creationId xmlns:a16="http://schemas.microsoft.com/office/drawing/2014/main" id="{E9207CCB-9E8B-469A-B733-0D762806D6EB}"/>
                </a:ext>
              </a:extLst>
            </p:cNvPr>
            <p:cNvCxnSpPr>
              <a:cxnSpLocks/>
            </p:cNvCxnSpPr>
            <p:nvPr/>
          </p:nvCxnSpPr>
          <p:spPr>
            <a:xfrm>
              <a:off x="4219575" y="1791782"/>
              <a:ext cx="0" cy="2912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A8D5A385-CCC5-48C2-8223-1FDD8489270F}"/>
                </a:ext>
              </a:extLst>
            </p:cNvPr>
            <p:cNvCxnSpPr>
              <a:cxnSpLocks/>
            </p:cNvCxnSpPr>
            <p:nvPr/>
          </p:nvCxnSpPr>
          <p:spPr>
            <a:xfrm>
              <a:off x="4174223" y="618878"/>
              <a:ext cx="0" cy="2912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645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92856A-F5A7-46A8-987D-F0B0F90A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ОППП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1A6AB4-B1E1-42E9-8597-330400947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144-ФЗ речь идет об одновременном получении обучающимися нескольких </a:t>
            </a:r>
            <a:r>
              <a:rPr lang="ru-RU" b="1" dirty="0"/>
              <a:t>квалификаций</a:t>
            </a:r>
            <a:r>
              <a:rPr lang="ru-RU" dirty="0"/>
              <a:t>, но сами квалификации не конкретизированы.</a:t>
            </a:r>
          </a:p>
          <a:p>
            <a:r>
              <a:rPr lang="ru-RU" dirty="0"/>
              <a:t>Выпускник программы профессиональной переподготовки тоже получает квалификацию. </a:t>
            </a:r>
          </a:p>
          <a:p>
            <a:r>
              <a:rPr lang="ru-RU" dirty="0"/>
              <a:t>То есть квалификация «бакалавр…» может сочетаться с квалификацией НЕ БАКАЛАВРА, а с НОВОЙ КВАЛИФИКАЦИЕЙ, ПРИОБРЕТЕННОЙ В РЕЗУЛЬТАТЕ ОСВОЕНИЯ ОППП (127-ФЗ, ст. 76 «Дополнительное профессиональное образование»)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493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A5264-7BD3-43B8-BE6A-3D66AB7E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ОППП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78F81E-3B32-49B1-8A58-2E57978A6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00100" indent="-457200" algn="just"/>
            <a:r>
              <a:rPr lang="ru-RU" sz="2600" dirty="0">
                <a:solidFill>
                  <a:srgbClr val="000000"/>
                </a:solidFill>
                <a:latin typeface="+mj-lt"/>
              </a:rPr>
              <a:t>Программа повышения квалификации направлена на совершенствование и (или) </a:t>
            </a:r>
            <a:r>
              <a:rPr lang="ru-RU" sz="2600" b="1" dirty="0">
                <a:solidFill>
                  <a:srgbClr val="000000"/>
                </a:solidFill>
                <a:latin typeface="+mj-lt"/>
              </a:rPr>
              <a:t>получение новой компетенции</a:t>
            </a:r>
            <a:r>
              <a:rPr lang="ru-RU" sz="2600" dirty="0">
                <a:solidFill>
                  <a:srgbClr val="000000"/>
                </a:solidFill>
                <a:latin typeface="+mj-lt"/>
              </a:rPr>
              <a:t>, необходимой для профессиональной деятельности, и (или) повышение профессионального уровня </a:t>
            </a:r>
            <a:r>
              <a:rPr lang="ru-RU" sz="2600" b="1" dirty="0">
                <a:solidFill>
                  <a:srgbClr val="000000"/>
                </a:solidFill>
                <a:latin typeface="+mj-lt"/>
              </a:rPr>
              <a:t>в рамках имеющейся квалификации.</a:t>
            </a:r>
          </a:p>
          <a:p>
            <a:pPr algn="just"/>
            <a:r>
              <a:rPr lang="ru-RU" sz="2600" dirty="0">
                <a:latin typeface="+mj-lt"/>
              </a:rPr>
              <a:t>     Программа профессиональной переподготовки     направлена на </a:t>
            </a:r>
            <a:r>
              <a:rPr lang="ru-RU" sz="2600" b="1" dirty="0">
                <a:latin typeface="+mj-lt"/>
              </a:rPr>
              <a:t>получение компетенции</a:t>
            </a:r>
            <a:r>
              <a:rPr lang="ru-RU" sz="2600" dirty="0">
                <a:latin typeface="+mj-lt"/>
              </a:rPr>
              <a:t>, необходимой </a:t>
            </a:r>
            <a:r>
              <a:rPr lang="ru-RU" sz="2600" b="1" dirty="0">
                <a:latin typeface="+mj-lt"/>
              </a:rPr>
              <a:t>для выполнения нового вида профессиональной деятельности, приобретение новой квалификации.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232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C59A-CCE5-4B31-85F5-F48765057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ОППП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EE3144-6172-4B08-B76D-5C33F4587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Минимально</a:t>
            </a:r>
            <a:r>
              <a:rPr lang="ru-RU" sz="2400" dirty="0"/>
              <a:t> допустимый срок освоения </a:t>
            </a:r>
            <a:r>
              <a:rPr lang="ru-RU" sz="2400" b="1" dirty="0"/>
              <a:t>программ</a:t>
            </a:r>
            <a:r>
              <a:rPr lang="ru-RU" sz="2400" dirty="0"/>
              <a:t> </a:t>
            </a:r>
            <a:r>
              <a:rPr lang="ru-RU" sz="2400" b="1" dirty="0"/>
              <a:t>профессиональной</a:t>
            </a:r>
            <a:r>
              <a:rPr lang="ru-RU" sz="2400" dirty="0"/>
              <a:t> </a:t>
            </a:r>
            <a:r>
              <a:rPr lang="ru-RU" sz="2400" b="1" dirty="0"/>
              <a:t>переподготовки</a:t>
            </a:r>
            <a:r>
              <a:rPr lang="ru-RU" sz="2400" dirty="0"/>
              <a:t> не может быть менее 250 </a:t>
            </a:r>
            <a:r>
              <a:rPr lang="ru-RU" sz="2400" b="1" dirty="0"/>
              <a:t>часов</a:t>
            </a:r>
          </a:p>
          <a:p>
            <a:pPr marL="0" indent="0" algn="just">
              <a:buNone/>
            </a:pPr>
            <a:r>
              <a:rPr lang="ru-RU" sz="2400" dirty="0"/>
              <a:t>(Приказ Минобрнауки РФ от 01.07.2013 № 499, п. 12).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250 часов – примерно </a:t>
            </a:r>
            <a:r>
              <a:rPr lang="ru-RU" sz="2400"/>
              <a:t>7 зет.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11155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877</Words>
  <Application>Microsoft Office PowerPoint</Application>
  <PresentationFormat>Экран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Е.Г. Елина</vt:lpstr>
      <vt:lpstr>Презентация PowerPoint</vt:lpstr>
      <vt:lpstr>ООП с учетом возможности получения двух или нескольких квалификаций (ФЗ 144)</vt:lpstr>
      <vt:lpstr>Общие компетенции по УГСН «Язык, общественные коммуникации, медиа и журналистика»</vt:lpstr>
      <vt:lpstr>Проблемы</vt:lpstr>
      <vt:lpstr>Схема освоения образовательных программ для получения одной или более квалификаций студентами, обучающимися по УГСН «Язык, общественные коммуникации, медиа и журналистика»</vt:lpstr>
      <vt:lpstr>ОППП</vt:lpstr>
      <vt:lpstr>ОППП</vt:lpstr>
      <vt:lpstr>ОППП</vt:lpstr>
      <vt:lpstr>Предложения по ОППП</vt:lpstr>
      <vt:lpstr>Направление подготовки+профиль</vt:lpstr>
      <vt:lpstr>Схема освоения образовательных программ для получения одной или более квалификаций студентами, обучающимися по УГСН «Язык, общественные коммуникации, медиа и журналистика»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согласовании ФГОС ВО  и профессиональных стандартов  по педагогическому виду деятельности</dc:title>
  <dc:creator>Елена Ковтун</dc:creator>
  <cp:lastModifiedBy>Ирина Васильевна Марневская</cp:lastModifiedBy>
  <cp:revision>229</cp:revision>
  <dcterms:created xsi:type="dcterms:W3CDTF">2016-02-14T16:29:31Z</dcterms:created>
  <dcterms:modified xsi:type="dcterms:W3CDTF">2022-11-29T08:31:37Z</dcterms:modified>
</cp:coreProperties>
</file>